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F0261E2-5C14-264D-9160-63F8F290F11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78EBD0C4-9EFD-0849-9819-61335284A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Verb Devoir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the Conditional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00"/>
                </a:solidFill>
              </a:rPr>
              <a:t>“Should”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90" y="1600200"/>
            <a:ext cx="8497606" cy="490063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Use the verb Devoir in the conditional to tell what you “should” do.</a:t>
            </a:r>
          </a:p>
          <a:p>
            <a:pPr marL="0" indent="0">
              <a:buNone/>
            </a:pPr>
            <a:endParaRPr lang="en-US" sz="3200" b="1" u="sng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Ex.  You should take notes.</a:t>
            </a:r>
          </a:p>
          <a:p>
            <a:endParaRPr lang="en-US" sz="3200" b="1" dirty="0">
              <a:solidFill>
                <a:srgbClr val="000000"/>
              </a:solidFill>
            </a:endParaRPr>
          </a:p>
          <a:p>
            <a:r>
              <a:rPr lang="en-US" sz="3200" b="1" dirty="0">
                <a:solidFill>
                  <a:srgbClr val="000000"/>
                </a:solidFill>
              </a:rPr>
              <a:t>The stem for devoir = </a:t>
            </a:r>
            <a:r>
              <a:rPr lang="en-US" sz="4000" b="1" dirty="0" err="1" smtClean="0">
                <a:solidFill>
                  <a:srgbClr val="000000"/>
                </a:solidFill>
              </a:rPr>
              <a:t>devr</a:t>
            </a:r>
            <a:r>
              <a:rPr lang="en-US" sz="4000" b="1" dirty="0" smtClean="0">
                <a:solidFill>
                  <a:srgbClr val="000000"/>
                </a:solidFill>
              </a:rPr>
              <a:t>-</a:t>
            </a:r>
            <a:endParaRPr lang="en-US" sz="4000" b="1" dirty="0">
              <a:solidFill>
                <a:srgbClr val="000000"/>
              </a:solidFill>
            </a:endParaRPr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71265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00"/>
                </a:solidFill>
              </a:rPr>
              <a:t>devoir--should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70" y="1600200"/>
            <a:ext cx="8645029" cy="429101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je </a:t>
            </a:r>
            <a:r>
              <a:rPr lang="en-US" sz="3600" b="1" dirty="0" err="1" smtClean="0">
                <a:solidFill>
                  <a:srgbClr val="000000"/>
                </a:solidFill>
              </a:rPr>
              <a:t>devrais</a:t>
            </a:r>
            <a:r>
              <a:rPr lang="en-US" sz="3600" b="1" dirty="0" smtClean="0">
                <a:solidFill>
                  <a:srgbClr val="000000"/>
                </a:solidFill>
              </a:rPr>
              <a:t>	</a:t>
            </a:r>
            <a:endParaRPr lang="en-US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tu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devrais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il</a:t>
            </a:r>
            <a:r>
              <a:rPr lang="en-US" sz="3600" b="1" dirty="0" smtClean="0">
                <a:solidFill>
                  <a:srgbClr val="000000"/>
                </a:solidFill>
              </a:rPr>
              <a:t>/</a:t>
            </a:r>
            <a:r>
              <a:rPr lang="en-US" sz="3600" b="1" dirty="0" err="1" smtClean="0">
                <a:solidFill>
                  <a:srgbClr val="000000"/>
                </a:solidFill>
              </a:rPr>
              <a:t>elle</a:t>
            </a:r>
            <a:r>
              <a:rPr lang="en-US" sz="3600" b="1" dirty="0" smtClean="0">
                <a:solidFill>
                  <a:srgbClr val="000000"/>
                </a:solidFill>
              </a:rPr>
              <a:t>/on </a:t>
            </a:r>
            <a:r>
              <a:rPr lang="en-US" sz="3600" b="1" dirty="0" err="1" smtClean="0">
                <a:solidFill>
                  <a:srgbClr val="000000"/>
                </a:solidFill>
              </a:rPr>
              <a:t>devrait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nous </a:t>
            </a:r>
            <a:r>
              <a:rPr lang="en-US" sz="3600" b="1" dirty="0" err="1" smtClean="0">
                <a:solidFill>
                  <a:srgbClr val="000000"/>
                </a:solidFill>
              </a:rPr>
              <a:t>devrions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vous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devriez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0000"/>
                </a:solidFill>
              </a:rPr>
              <a:t>ils</a:t>
            </a:r>
            <a:r>
              <a:rPr lang="en-US" sz="3600" b="1" dirty="0" smtClean="0">
                <a:solidFill>
                  <a:srgbClr val="000000"/>
                </a:solidFill>
              </a:rPr>
              <a:t>/</a:t>
            </a:r>
            <a:r>
              <a:rPr lang="en-US" sz="3600" b="1" dirty="0" err="1" smtClean="0">
                <a:solidFill>
                  <a:srgbClr val="000000"/>
                </a:solidFill>
              </a:rPr>
              <a:t>elles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devraient</a:t>
            </a:r>
            <a:endParaRPr lang="en-US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7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286" y="89647"/>
            <a:ext cx="8739532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000000"/>
                </a:solidFill>
              </a:rPr>
              <a:t>Use devoir </a:t>
            </a:r>
            <a:r>
              <a:rPr lang="en-US" u="sng" dirty="0" smtClean="0">
                <a:solidFill>
                  <a:srgbClr val="000000"/>
                </a:solidFill>
              </a:rPr>
              <a:t>in </a:t>
            </a:r>
            <a:r>
              <a:rPr lang="en-US" u="sng" dirty="0" smtClean="0">
                <a:solidFill>
                  <a:srgbClr val="000000"/>
                </a:solidFill>
              </a:rPr>
              <a:t>the </a:t>
            </a:r>
            <a:br>
              <a:rPr lang="en-US" u="sng" dirty="0" smtClean="0">
                <a:solidFill>
                  <a:srgbClr val="000000"/>
                </a:solidFill>
              </a:rPr>
            </a:br>
            <a:r>
              <a:rPr lang="en-US" u="sng" dirty="0" smtClean="0">
                <a:solidFill>
                  <a:srgbClr val="000000"/>
                </a:solidFill>
              </a:rPr>
              <a:t>cond</a:t>
            </a:r>
            <a:r>
              <a:rPr lang="en-US" u="sng" dirty="0" smtClean="0">
                <a:solidFill>
                  <a:srgbClr val="000000"/>
                </a:solidFill>
              </a:rPr>
              <a:t>itional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smtClean="0">
                <a:solidFill>
                  <a:srgbClr val="000000"/>
                </a:solidFill>
              </a:rPr>
              <a:t>+ infinitive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4" y="1312638"/>
            <a:ext cx="8264585" cy="529402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Je </a:t>
            </a:r>
            <a:r>
              <a:rPr lang="en-US" sz="2800" b="1" dirty="0" err="1" smtClean="0">
                <a:solidFill>
                  <a:srgbClr val="000000"/>
                </a:solidFill>
              </a:rPr>
              <a:t>devrais</a:t>
            </a:r>
            <a:r>
              <a:rPr lang="en-US" sz="2800" b="1" dirty="0" smtClean="0">
                <a:solidFill>
                  <a:srgbClr val="000000"/>
                </a:solidFill>
              </a:rPr>
              <a:t> faire </a:t>
            </a:r>
            <a:r>
              <a:rPr lang="en-US" sz="2800" b="1" dirty="0" err="1" smtClean="0">
                <a:solidFill>
                  <a:srgbClr val="000000"/>
                </a:solidFill>
              </a:rPr>
              <a:t>mes</a:t>
            </a:r>
            <a:r>
              <a:rPr lang="en-US" sz="2800" b="1" dirty="0" smtClean="0">
                <a:solidFill>
                  <a:srgbClr val="000000"/>
                </a:solidFill>
              </a:rPr>
              <a:t> devoirs </a:t>
            </a:r>
            <a:r>
              <a:rPr lang="en-US" sz="2800" b="1" dirty="0" err="1" smtClean="0">
                <a:solidFill>
                  <a:srgbClr val="000000"/>
                </a:solidFill>
              </a:rPr>
              <a:t>mais</a:t>
            </a:r>
            <a:r>
              <a:rPr lang="en-US" sz="2800" b="1" dirty="0" smtClean="0">
                <a:solidFill>
                  <a:srgbClr val="000000"/>
                </a:solidFill>
              </a:rPr>
              <a:t> je ne </a:t>
            </a:r>
            <a:r>
              <a:rPr lang="en-US" sz="2800" b="1" dirty="0" err="1" smtClean="0">
                <a:solidFill>
                  <a:srgbClr val="000000"/>
                </a:solidFill>
              </a:rPr>
              <a:t>veux</a:t>
            </a:r>
            <a:r>
              <a:rPr lang="en-US" sz="2800" b="1" dirty="0" smtClean="0">
                <a:solidFill>
                  <a:srgbClr val="000000"/>
                </a:solidFill>
              </a:rPr>
              <a:t> pas </a:t>
            </a:r>
            <a:r>
              <a:rPr lang="en-US" sz="2800" b="1" dirty="0" err="1" smtClean="0">
                <a:solidFill>
                  <a:srgbClr val="000000"/>
                </a:solidFill>
              </a:rPr>
              <a:t>bien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endParaRPr lang="en-US" sz="2800" b="1" dirty="0">
              <a:solidFill>
                <a:srgbClr val="000000"/>
              </a:solidFill>
            </a:endParaRPr>
          </a:p>
          <a:p>
            <a:r>
              <a:rPr lang="en-US" sz="2800" b="1" dirty="0" smtClean="0">
                <a:solidFill>
                  <a:srgbClr val="000000"/>
                </a:solidFill>
              </a:rPr>
              <a:t>Avec </a:t>
            </a:r>
            <a:r>
              <a:rPr lang="en-US" sz="2800" b="1" dirty="0" err="1" smtClean="0">
                <a:solidFill>
                  <a:srgbClr val="000000"/>
                </a:solidFill>
              </a:rPr>
              <a:t>votre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voiture</a:t>
            </a:r>
            <a:r>
              <a:rPr lang="en-US" sz="2800" b="1" dirty="0" smtClean="0">
                <a:solidFill>
                  <a:srgbClr val="000000"/>
                </a:solidFill>
              </a:rPr>
              <a:t>, </a:t>
            </a:r>
            <a:r>
              <a:rPr lang="en-US" sz="2800" b="1" dirty="0" err="1">
                <a:solidFill>
                  <a:srgbClr val="000000"/>
                </a:solidFill>
              </a:rPr>
              <a:t>v</a:t>
            </a:r>
            <a:r>
              <a:rPr lang="en-US" sz="2800" b="1" dirty="0" err="1" smtClean="0">
                <a:solidFill>
                  <a:srgbClr val="000000"/>
                </a:solidFill>
              </a:rPr>
              <a:t>ous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devriez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vérifier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l’huile</a:t>
            </a:r>
            <a:r>
              <a:rPr lang="en-US" sz="2800" b="1" smtClean="0">
                <a:solidFill>
                  <a:srgbClr val="000000"/>
                </a:solidFill>
              </a:rPr>
              <a:t>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000000"/>
                </a:solidFill>
              </a:rPr>
              <a:t>Translate: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You should talk to your teacher. (</a:t>
            </a:r>
            <a:r>
              <a:rPr lang="en-US" sz="2800" b="1" dirty="0" err="1" smtClean="0">
                <a:solidFill>
                  <a:srgbClr val="000000"/>
                </a:solidFill>
              </a:rPr>
              <a:t>tu</a:t>
            </a:r>
            <a:r>
              <a:rPr lang="en-US" sz="28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You should take notes. (</a:t>
            </a:r>
            <a:r>
              <a:rPr lang="en-US" sz="2800" b="1" dirty="0" err="1" smtClean="0">
                <a:solidFill>
                  <a:srgbClr val="000000"/>
                </a:solidFill>
              </a:rPr>
              <a:t>vous</a:t>
            </a:r>
            <a:r>
              <a:rPr lang="en-US" sz="2800" b="1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800" b="1" dirty="0" err="1" smtClean="0">
                <a:solidFill>
                  <a:srgbClr val="000000"/>
                </a:solidFill>
              </a:rPr>
              <a:t>Tu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000000"/>
                </a:solidFill>
              </a:rPr>
              <a:t>devrais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parler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à</a:t>
            </a:r>
            <a:r>
              <a:rPr lang="en-US" sz="2800" b="1" dirty="0" smtClean="0">
                <a:solidFill>
                  <a:srgbClr val="000000"/>
                </a:solidFill>
              </a:rPr>
              <a:t> ton prof.</a:t>
            </a:r>
          </a:p>
          <a:p>
            <a:pPr lvl="1"/>
            <a:r>
              <a:rPr lang="en-US" sz="2800" b="1" dirty="0" err="1" smtClean="0">
                <a:solidFill>
                  <a:srgbClr val="000000"/>
                </a:solidFill>
              </a:rPr>
              <a:t>Vous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000000"/>
                </a:solidFill>
              </a:rPr>
              <a:t>devriez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prendre</a:t>
            </a:r>
            <a:r>
              <a:rPr lang="en-US" sz="2800" b="1" dirty="0" smtClean="0">
                <a:solidFill>
                  <a:srgbClr val="000000"/>
                </a:solidFill>
              </a:rPr>
              <a:t> des notes. 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5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00"/>
                </a:solidFill>
              </a:rPr>
              <a:t>In the Negative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31" y="1600200"/>
            <a:ext cx="8240562" cy="429101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</a:rPr>
              <a:t>Tu</a:t>
            </a:r>
            <a:r>
              <a:rPr lang="en-US" sz="3200" b="1" dirty="0" smtClean="0">
                <a:solidFill>
                  <a:srgbClr val="000000"/>
                </a:solidFill>
              </a:rPr>
              <a:t> ne </a:t>
            </a:r>
            <a:r>
              <a:rPr lang="en-US" sz="3200" b="1" dirty="0" err="1" smtClean="0">
                <a:solidFill>
                  <a:srgbClr val="000000"/>
                </a:solidFill>
              </a:rPr>
              <a:t>devrais</a:t>
            </a:r>
            <a:r>
              <a:rPr lang="en-US" sz="3200" b="1" dirty="0" smtClean="0">
                <a:solidFill>
                  <a:srgbClr val="000000"/>
                </a:solidFill>
              </a:rPr>
              <a:t> pas </a:t>
            </a:r>
            <a:r>
              <a:rPr lang="en-US" sz="3200" b="1" dirty="0" err="1" smtClean="0">
                <a:solidFill>
                  <a:srgbClr val="000000"/>
                </a:solidFill>
              </a:rPr>
              <a:t>fumer</a:t>
            </a:r>
            <a:r>
              <a:rPr lang="en-US" sz="3200" b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3200" b="1" dirty="0" err="1" smtClean="0">
                <a:solidFill>
                  <a:srgbClr val="000000"/>
                </a:solidFill>
              </a:rPr>
              <a:t>Tu</a:t>
            </a:r>
            <a:r>
              <a:rPr lang="en-US" sz="3200" b="1" dirty="0" smtClean="0">
                <a:solidFill>
                  <a:srgbClr val="000000"/>
                </a:solidFill>
              </a:rPr>
              <a:t> ne </a:t>
            </a:r>
            <a:r>
              <a:rPr lang="en-US" sz="3200" b="1" dirty="0" err="1" smtClean="0">
                <a:solidFill>
                  <a:srgbClr val="000000"/>
                </a:solidFill>
              </a:rPr>
              <a:t>devrais</a:t>
            </a:r>
            <a:r>
              <a:rPr lang="en-US" sz="3200" b="1" dirty="0" smtClean="0">
                <a:solidFill>
                  <a:srgbClr val="000000"/>
                </a:solidFill>
              </a:rPr>
              <a:t> pas dire </a:t>
            </a:r>
            <a:r>
              <a:rPr lang="en-US" sz="3200" b="1" dirty="0" err="1" smtClean="0">
                <a:solidFill>
                  <a:srgbClr val="000000"/>
                </a:solidFill>
              </a:rPr>
              <a:t>ça</a:t>
            </a:r>
            <a:r>
              <a:rPr lang="en-US" sz="3200" b="1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sz="3200" b="1" dirty="0" smtClean="0">
                <a:solidFill>
                  <a:srgbClr val="000000"/>
                </a:solidFill>
              </a:rPr>
              <a:t>Suggests what you should not do.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7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57</TotalTime>
  <Words>123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The Verb Devoir  in the Conditional</vt:lpstr>
      <vt:lpstr>“Should”</vt:lpstr>
      <vt:lpstr>devoir--should</vt:lpstr>
      <vt:lpstr>Use devoir in the  conditional + infinitive</vt:lpstr>
      <vt:lpstr>In the Negative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“Should” and the Verb Devoir</dc:title>
  <dc:creator>DCS DCS</dc:creator>
  <cp:lastModifiedBy>Kelly Oreilly</cp:lastModifiedBy>
  <cp:revision>8</cp:revision>
  <dcterms:created xsi:type="dcterms:W3CDTF">2014-01-23T16:16:05Z</dcterms:created>
  <dcterms:modified xsi:type="dcterms:W3CDTF">2014-01-28T16:33:15Z</dcterms:modified>
</cp:coreProperties>
</file>